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  <p:sldId id="261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5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636108"/>
            <a:ext cx="8144134" cy="1470671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Racism in Context:</a:t>
            </a:r>
            <a:br>
              <a:rPr lang="en-US" sz="3600" dirty="0" smtClean="0"/>
            </a:br>
            <a:r>
              <a:rPr lang="en-US" sz="3600" dirty="0" smtClean="0"/>
              <a:t>A Brief History of Race and Racial Discrimination in St. Louis &amp; Ferguson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SCC Panel on Ferguson</a:t>
            </a:r>
          </a:p>
          <a:p>
            <a:r>
              <a:rPr lang="en-US" dirty="0" smtClean="0"/>
              <a:t>October 8, 2014</a:t>
            </a:r>
          </a:p>
          <a:p>
            <a:r>
              <a:rPr lang="en-US" dirty="0" smtClean="0"/>
              <a:t>Prof. Grace Wade Moser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8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Ferguson 1970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“Why Ferguson Looks Like the Inner City” by James E. Ellis</a:t>
            </a:r>
          </a:p>
          <a:p>
            <a:r>
              <a:rPr lang="en-US" i="1" dirty="0" err="1" smtClean="0"/>
              <a:t>Businessweek</a:t>
            </a:r>
            <a:r>
              <a:rPr lang="en-US" i="1" dirty="0" smtClean="0"/>
              <a:t> </a:t>
            </a:r>
            <a:r>
              <a:rPr lang="en-US" dirty="0" smtClean="0"/>
              <a:t>8/15/14</a:t>
            </a:r>
            <a:endParaRPr lang="en-US" dirty="0"/>
          </a:p>
        </p:txBody>
      </p:sp>
      <p:pic>
        <p:nvPicPr>
          <p:cNvPr id="2050" name="Picture 2" descr="http://images.bwbx.io/cms/2014-08-15/197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159" y="666496"/>
            <a:ext cx="6796653" cy="596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s.bwbx.io/cms/2014-08-15/legen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2361652"/>
            <a:ext cx="4786590" cy="83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0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1990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“Why Ferguson Looks Like the Inner City” by James E. Ellis</a:t>
            </a:r>
          </a:p>
          <a:p>
            <a:r>
              <a:rPr lang="en-US" i="1" dirty="0" err="1"/>
              <a:t>Businessweek</a:t>
            </a:r>
            <a:r>
              <a:rPr lang="en-US" i="1" dirty="0"/>
              <a:t> </a:t>
            </a:r>
            <a:r>
              <a:rPr lang="en-US" dirty="0"/>
              <a:t>8/15/14</a:t>
            </a:r>
          </a:p>
          <a:p>
            <a:endParaRPr lang="en-US" dirty="0"/>
          </a:p>
        </p:txBody>
      </p:sp>
      <p:pic>
        <p:nvPicPr>
          <p:cNvPr id="3074" name="Picture 2" descr="http://images.bwbx.io/cms/2014-08-15/19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810" y="448427"/>
            <a:ext cx="6775481" cy="600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s.bwbx.io/cms/2014-08-15/legen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2361652"/>
            <a:ext cx="4786590" cy="83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69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</a:t>
            </a:r>
            <a:endParaRPr lang="en-US" dirty="0"/>
          </a:p>
        </p:txBody>
      </p:sp>
      <p:pic>
        <p:nvPicPr>
          <p:cNvPr id="1026" name="Picture 2" descr="http://images.bwbx.io/cms/2014-08-15/201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6645" y="753227"/>
            <a:ext cx="6496270" cy="572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36448" y="3681985"/>
            <a:ext cx="3962400" cy="2548128"/>
          </a:xfrm>
        </p:spPr>
        <p:txBody>
          <a:bodyPr/>
          <a:lstStyle/>
          <a:p>
            <a:r>
              <a:rPr lang="en-US" dirty="0" smtClean="0"/>
              <a:t>“The County Map that Explains Ferguson’s Tragic Discord” by Peter Goy published 8/15/14 in </a:t>
            </a:r>
            <a:r>
              <a:rPr lang="en-US" i="1" dirty="0" err="1" smtClean="0"/>
              <a:t>Businessweek</a:t>
            </a:r>
            <a:endParaRPr lang="en-US" i="1" dirty="0"/>
          </a:p>
        </p:txBody>
      </p:sp>
      <p:pic>
        <p:nvPicPr>
          <p:cNvPr id="1028" name="Picture 4" descr="http://images.bwbx.io/cms/2014-08-15/legen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2361652"/>
            <a:ext cx="4786590" cy="83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85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 rot="5400000">
            <a:off x="2344688" y="-1649683"/>
            <a:ext cx="6352524" cy="102427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42309" y="2657856"/>
            <a:ext cx="13911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Where We Stand, </a:t>
            </a:r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edition, Update 9,</a:t>
            </a:r>
          </a:p>
          <a:p>
            <a:r>
              <a:rPr lang="en-US" i="1" dirty="0" smtClean="0"/>
              <a:t>September 2014</a:t>
            </a:r>
          </a:p>
          <a:p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6162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Primm</a:t>
            </a:r>
            <a:r>
              <a:rPr lang="en-US" dirty="0" smtClean="0"/>
              <a:t>, James Neal. </a:t>
            </a:r>
            <a:r>
              <a:rPr lang="en-US" i="1" dirty="0" smtClean="0"/>
              <a:t>Lion of the Valley: St. Louis, Missouri, 1764-1980</a:t>
            </a:r>
            <a:r>
              <a:rPr lang="en-US" dirty="0" smtClean="0"/>
              <a:t>, 3</a:t>
            </a:r>
            <a:r>
              <a:rPr lang="en-US" baseline="30000" dirty="0" smtClean="0"/>
              <a:t>rd</a:t>
            </a:r>
            <a:r>
              <a:rPr lang="en-US" dirty="0" smtClean="0"/>
              <a:t> ed., St. Louis: Missouri Historical Society Press, 1998</a:t>
            </a:r>
          </a:p>
          <a:p>
            <a:r>
              <a:rPr lang="en-US" i="1" dirty="0" smtClean="0"/>
              <a:t>Where We Stand</a:t>
            </a:r>
            <a:r>
              <a:rPr lang="en-US" dirty="0" smtClean="0"/>
              <a:t>, 6</a:t>
            </a:r>
            <a:r>
              <a:rPr lang="en-US" baseline="30000" dirty="0" smtClean="0"/>
              <a:t>th</a:t>
            </a:r>
            <a:r>
              <a:rPr lang="en-US" dirty="0" smtClean="0"/>
              <a:t> ed., update 9, St. Louis: East-West Gateway Council of Governments</a:t>
            </a:r>
          </a:p>
          <a:p>
            <a:r>
              <a:rPr lang="en-US" dirty="0" smtClean="0"/>
              <a:t>Mueller, Mike. </a:t>
            </a:r>
            <a:r>
              <a:rPr lang="en-US" i="1" dirty="0" smtClean="0"/>
              <a:t>The Corvette Factories: Building America’s Sports Car. </a:t>
            </a:r>
            <a:r>
              <a:rPr lang="en-US" dirty="0" smtClean="0"/>
              <a:t>Minneapolis, MN: MBI Publishing Co., 2009.</a:t>
            </a:r>
          </a:p>
          <a:p>
            <a:r>
              <a:rPr lang="en-US" dirty="0" smtClean="0"/>
              <a:t>Smith, Irene Stafford</a:t>
            </a:r>
            <a:r>
              <a:rPr lang="en-US" i="1" dirty="0" smtClean="0"/>
              <a:t>. Ferguson: A City and </a:t>
            </a:r>
            <a:r>
              <a:rPr lang="en-US" i="1" smtClean="0"/>
              <a:t>its People</a:t>
            </a:r>
            <a:r>
              <a:rPr lang="en-US" dirty="0"/>
              <a:t>,</a:t>
            </a:r>
            <a:r>
              <a:rPr lang="en-US" smtClean="0"/>
              <a:t> </a:t>
            </a:r>
            <a:r>
              <a:rPr lang="en-US" dirty="0" smtClean="0"/>
              <a:t>Ferguson, MO: Ferguson Historical Society, 1976.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4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eacf199e152c32c2e2dd1945702cd8e0815aba"/>
</p:tagLst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27</TotalTime>
  <Words>181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Berlin</vt:lpstr>
      <vt:lpstr>Racism in Context: A Brief History of Race and Racial Discrimination in St. Louis &amp; Ferguson</vt:lpstr>
      <vt:lpstr>Ferguson 1970</vt:lpstr>
      <vt:lpstr>1990</vt:lpstr>
      <vt:lpstr>2010</vt:lpstr>
      <vt:lpstr>PowerPoint Presentation</vt:lpstr>
      <vt:lpstr>Sources</vt:lpstr>
    </vt:vector>
  </TitlesOfParts>
  <Company>St. Charles Community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Racism in Context: A Brief History of Race and Racial Discrimination in St. Louis &amp; Ferguson</dc:title>
  <dc:creator>Grace Moser</dc:creator>
  <cp:lastModifiedBy>Grace Moser</cp:lastModifiedBy>
  <cp:revision>5</cp:revision>
  <dcterms:created xsi:type="dcterms:W3CDTF">2014-10-08T17:15:54Z</dcterms:created>
  <dcterms:modified xsi:type="dcterms:W3CDTF">2014-10-08T17:43:38Z</dcterms:modified>
</cp:coreProperties>
</file>